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1720096"/>
            <a:ext cx="7415927" cy="2129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8384"/>
              </a:lnSpc>
              <a:buNone/>
            </a:pPr>
            <a:r>
              <a:rPr lang="en-US" sz="6707" b="1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Gitpod and Remote Working</a:t>
            </a:r>
            <a:endParaRPr lang="en-US" sz="6707" dirty="0"/>
          </a:p>
        </p:txBody>
      </p:sp>
      <p:sp>
        <p:nvSpPr>
          <p:cNvPr id="6" name="Text 3"/>
          <p:cNvSpPr/>
          <p:nvPr/>
        </p:nvSpPr>
        <p:spPr>
          <a:xfrm>
            <a:off x="864037" y="4219694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Gitpod is revolutionizing remote work in software development. It offers a cloud-based environment that enables instant coding in a browser. This presentation explores Gitpod's features and its impact on remote development.</a:t>
            </a:r>
            <a:endParaRPr lang="en-US" sz="1944" dirty="0"/>
          </a:p>
        </p:txBody>
      </p:sp>
      <p:sp>
        <p:nvSpPr>
          <p:cNvPr id="7" name="Shape 4"/>
          <p:cNvSpPr/>
          <p:nvPr/>
        </p:nvSpPr>
        <p:spPr>
          <a:xfrm>
            <a:off x="864037" y="6096000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57" y="6103620"/>
            <a:ext cx="379690" cy="37969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382316" y="6077545"/>
            <a:ext cx="1138238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峰 喬</a:t>
            </a:r>
            <a:endParaRPr lang="en-US" sz="2430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215628"/>
            <a:ext cx="9933027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Conclusion: Why Choose Gitpod?</a:t>
            </a:r>
            <a:endParaRPr lang="en-US" sz="486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2480905"/>
            <a:ext cx="4053840" cy="250543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64037" y="5294948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Remote Access</a:t>
            </a:r>
            <a:endParaRPr lang="en-US" sz="2430" dirty="0"/>
          </a:p>
        </p:txBody>
      </p:sp>
      <p:sp>
        <p:nvSpPr>
          <p:cNvPr id="7" name="Text 4"/>
          <p:cNvSpPr/>
          <p:nvPr/>
        </p:nvSpPr>
        <p:spPr>
          <a:xfrm>
            <a:off x="864037" y="5828824"/>
            <a:ext cx="405384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 from anywhere with just a browser and internet connection.</a:t>
            </a:r>
            <a:endParaRPr lang="en-US" sz="1944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161" y="2480905"/>
            <a:ext cx="4053959" cy="250543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88161" y="5294948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Powerful Resources</a:t>
            </a:r>
            <a:endParaRPr lang="en-US" sz="2430" dirty="0"/>
          </a:p>
        </p:txBody>
      </p:sp>
      <p:sp>
        <p:nvSpPr>
          <p:cNvPr id="10" name="Text 6"/>
          <p:cNvSpPr/>
          <p:nvPr/>
        </p:nvSpPr>
        <p:spPr>
          <a:xfrm>
            <a:off x="5288161" y="5828824"/>
            <a:ext cx="4053959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to high-performance virtual machines for development.</a:t>
            </a:r>
            <a:endParaRPr lang="en-US" sz="1944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404" y="2480905"/>
            <a:ext cx="4053840" cy="250543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712404" y="5294948"/>
            <a:ext cx="3503414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Seamless Collaboration</a:t>
            </a:r>
            <a:endParaRPr lang="en-US" sz="2430" dirty="0"/>
          </a:p>
        </p:txBody>
      </p:sp>
      <p:sp>
        <p:nvSpPr>
          <p:cNvPr id="13" name="Text 8"/>
          <p:cNvSpPr/>
          <p:nvPr/>
        </p:nvSpPr>
        <p:spPr>
          <a:xfrm>
            <a:off x="9712404" y="5828824"/>
            <a:ext cx="4053840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Facilitate team collaboration with shared development environments.</a:t>
            </a:r>
            <a:endParaRPr lang="en-US" sz="1944" dirty="0"/>
          </a:p>
        </p:txBody>
      </p:sp>
      <p:pic>
        <p:nvPicPr>
          <p:cNvPr id="14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3783092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What is Gitpod?</a:t>
            </a:r>
            <a:endParaRPr lang="en-US" sz="4860" dirty="0"/>
          </a:p>
        </p:txBody>
      </p:sp>
      <p:sp>
        <p:nvSpPr>
          <p:cNvPr id="6" name="Shape 3"/>
          <p:cNvSpPr/>
          <p:nvPr/>
        </p:nvSpPr>
        <p:spPr>
          <a:xfrm>
            <a:off x="864037" y="4924901"/>
            <a:ext cx="4136231" cy="2607707"/>
          </a:xfrm>
          <a:prstGeom prst="roundRect">
            <a:avLst>
              <a:gd name="adj" fmla="val 1420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1110853" y="5171718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Cloud-based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1110853" y="5705594"/>
            <a:ext cx="3642598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Gitpod provides a development environment in the cloud, accessible from any device with a browser.</a:t>
            </a:r>
            <a:endParaRPr lang="en-US" sz="1944" dirty="0"/>
          </a:p>
        </p:txBody>
      </p:sp>
      <p:sp>
        <p:nvSpPr>
          <p:cNvPr id="9" name="Shape 6"/>
          <p:cNvSpPr/>
          <p:nvPr/>
        </p:nvSpPr>
        <p:spPr>
          <a:xfrm>
            <a:off x="5247084" y="4924901"/>
            <a:ext cx="4136231" cy="2607707"/>
          </a:xfrm>
          <a:prstGeom prst="roundRect">
            <a:avLst>
              <a:gd name="adj" fmla="val 1420"/>
            </a:avLst>
          </a:prstGeom>
          <a:solidFill>
            <a:srgbClr val="F2EEEE"/>
          </a:solidFill>
          <a:ln/>
        </p:spPr>
      </p:sp>
      <p:sp>
        <p:nvSpPr>
          <p:cNvPr id="10" name="Text 7"/>
          <p:cNvSpPr/>
          <p:nvPr/>
        </p:nvSpPr>
        <p:spPr>
          <a:xfrm>
            <a:off x="5493901" y="5171718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Instant Coding</a:t>
            </a:r>
            <a:endParaRPr lang="en-US" sz="2430" dirty="0"/>
          </a:p>
        </p:txBody>
      </p:sp>
      <p:sp>
        <p:nvSpPr>
          <p:cNvPr id="11" name="Text 8"/>
          <p:cNvSpPr/>
          <p:nvPr/>
        </p:nvSpPr>
        <p:spPr>
          <a:xfrm>
            <a:off x="5493901" y="5705594"/>
            <a:ext cx="364259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allows developers to start coding immediately without local setup.</a:t>
            </a:r>
            <a:endParaRPr lang="en-US" sz="1944" dirty="0"/>
          </a:p>
        </p:txBody>
      </p:sp>
      <p:sp>
        <p:nvSpPr>
          <p:cNvPr id="12" name="Shape 9"/>
          <p:cNvSpPr/>
          <p:nvPr/>
        </p:nvSpPr>
        <p:spPr>
          <a:xfrm>
            <a:off x="9630132" y="4924901"/>
            <a:ext cx="4136231" cy="2607707"/>
          </a:xfrm>
          <a:prstGeom prst="roundRect">
            <a:avLst>
              <a:gd name="adj" fmla="val 1420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9876949" y="5171718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Automated Setup</a:t>
            </a:r>
            <a:endParaRPr lang="en-US" sz="2430" dirty="0"/>
          </a:p>
        </p:txBody>
      </p:sp>
      <p:sp>
        <p:nvSpPr>
          <p:cNvPr id="14" name="Text 11"/>
          <p:cNvSpPr/>
          <p:nvPr/>
        </p:nvSpPr>
        <p:spPr>
          <a:xfrm>
            <a:off x="9876949" y="5705594"/>
            <a:ext cx="3642598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Gitpod automates the development environment setup, saving time and reducing configuration issues.</a:t>
            </a:r>
            <a:endParaRPr lang="en-US" sz="1944" dirty="0"/>
          </a:p>
        </p:txBody>
      </p:sp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71168" y="951786"/>
            <a:ext cx="7369492" cy="68853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22"/>
              </a:lnSpc>
              <a:buNone/>
            </a:pPr>
            <a:r>
              <a:rPr lang="en-US" sz="4338" b="1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Rise of Remote Working</a:t>
            </a:r>
            <a:endParaRPr lang="en-US" sz="4338" dirty="0"/>
          </a:p>
        </p:txBody>
      </p:sp>
      <p:sp>
        <p:nvSpPr>
          <p:cNvPr id="6" name="Shape 3"/>
          <p:cNvSpPr/>
          <p:nvPr/>
        </p:nvSpPr>
        <p:spPr>
          <a:xfrm>
            <a:off x="1086445" y="1970842"/>
            <a:ext cx="30480" cy="5306854"/>
          </a:xfrm>
          <a:prstGeom prst="roundRect">
            <a:avLst>
              <a:gd name="adj" fmla="val 108446"/>
            </a:avLst>
          </a:prstGeom>
          <a:solidFill>
            <a:srgbClr val="D8D4D4"/>
          </a:solidFill>
          <a:ln/>
        </p:spPr>
      </p:sp>
      <p:sp>
        <p:nvSpPr>
          <p:cNvPr id="7" name="Shape 4"/>
          <p:cNvSpPr/>
          <p:nvPr/>
        </p:nvSpPr>
        <p:spPr>
          <a:xfrm>
            <a:off x="1319093" y="2451378"/>
            <a:ext cx="771168" cy="30480"/>
          </a:xfrm>
          <a:prstGeom prst="roundRect">
            <a:avLst>
              <a:gd name="adj" fmla="val 108446"/>
            </a:avLst>
          </a:prstGeom>
          <a:solidFill>
            <a:srgbClr val="D8D4D4"/>
          </a:solidFill>
          <a:ln/>
        </p:spPr>
      </p:sp>
      <p:sp>
        <p:nvSpPr>
          <p:cNvPr id="8" name="Shape 5"/>
          <p:cNvSpPr/>
          <p:nvPr/>
        </p:nvSpPr>
        <p:spPr>
          <a:xfrm>
            <a:off x="853797" y="2218730"/>
            <a:ext cx="495776" cy="495776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1044178" y="2301359"/>
            <a:ext cx="115014" cy="330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03"/>
              </a:lnSpc>
              <a:buNone/>
            </a:pPr>
            <a:r>
              <a:rPr lang="en-US" sz="2603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</a:t>
            </a:r>
            <a:endParaRPr lang="en-US" sz="2603" dirty="0"/>
          </a:p>
        </p:txBody>
      </p:sp>
      <p:sp>
        <p:nvSpPr>
          <p:cNvPr id="10" name="Text 7"/>
          <p:cNvSpPr/>
          <p:nvPr/>
        </p:nvSpPr>
        <p:spPr>
          <a:xfrm>
            <a:off x="2313623" y="2191107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1"/>
              </a:lnSpc>
              <a:buNone/>
            </a:pPr>
            <a:r>
              <a:rPr lang="en-US" sz="2169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Global Trend</a:t>
            </a:r>
            <a:endParaRPr lang="en-US" sz="2169" dirty="0"/>
          </a:p>
        </p:txBody>
      </p:sp>
      <p:sp>
        <p:nvSpPr>
          <p:cNvPr id="11" name="Text 8"/>
          <p:cNvSpPr/>
          <p:nvPr/>
        </p:nvSpPr>
        <p:spPr>
          <a:xfrm>
            <a:off x="2313623" y="2667595"/>
            <a:ext cx="6059210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6"/>
              </a:lnSpc>
              <a:buNone/>
            </a:pPr>
            <a:r>
              <a:rPr lang="en-US" sz="1735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Remote work has become a global trend, accelerated by recent events.</a:t>
            </a:r>
            <a:endParaRPr lang="en-US" sz="1735" dirty="0"/>
          </a:p>
        </p:txBody>
      </p:sp>
      <p:sp>
        <p:nvSpPr>
          <p:cNvPr id="12" name="Shape 9"/>
          <p:cNvSpPr/>
          <p:nvPr/>
        </p:nvSpPr>
        <p:spPr>
          <a:xfrm>
            <a:off x="1319093" y="4293751"/>
            <a:ext cx="771168" cy="30480"/>
          </a:xfrm>
          <a:prstGeom prst="roundRect">
            <a:avLst>
              <a:gd name="adj" fmla="val 108446"/>
            </a:avLst>
          </a:prstGeom>
          <a:solidFill>
            <a:srgbClr val="D8D4D4"/>
          </a:solidFill>
          <a:ln/>
        </p:spPr>
      </p:sp>
      <p:sp>
        <p:nvSpPr>
          <p:cNvPr id="13" name="Shape 10"/>
          <p:cNvSpPr/>
          <p:nvPr/>
        </p:nvSpPr>
        <p:spPr>
          <a:xfrm>
            <a:off x="853797" y="4061103"/>
            <a:ext cx="495776" cy="495776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1006316" y="4143732"/>
            <a:ext cx="190738" cy="330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03"/>
              </a:lnSpc>
              <a:buNone/>
            </a:pPr>
            <a:r>
              <a:rPr lang="en-US" sz="2603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2603" dirty="0"/>
          </a:p>
        </p:txBody>
      </p:sp>
      <p:sp>
        <p:nvSpPr>
          <p:cNvPr id="15" name="Text 12"/>
          <p:cNvSpPr/>
          <p:nvPr/>
        </p:nvSpPr>
        <p:spPr>
          <a:xfrm>
            <a:off x="2313623" y="4033480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1"/>
              </a:lnSpc>
              <a:buNone/>
            </a:pPr>
            <a:r>
              <a:rPr lang="en-US" sz="2169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Benefits</a:t>
            </a:r>
            <a:endParaRPr lang="en-US" sz="2169" dirty="0"/>
          </a:p>
        </p:txBody>
      </p:sp>
      <p:sp>
        <p:nvSpPr>
          <p:cNvPr id="16" name="Text 13"/>
          <p:cNvSpPr/>
          <p:nvPr/>
        </p:nvSpPr>
        <p:spPr>
          <a:xfrm>
            <a:off x="2313623" y="4509968"/>
            <a:ext cx="6059210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6"/>
              </a:lnSpc>
              <a:buNone/>
            </a:pPr>
            <a:r>
              <a:rPr lang="en-US" sz="1735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offers advantages for both employees and employers, such as flexibility and cost savings.</a:t>
            </a:r>
            <a:endParaRPr lang="en-US" sz="1735" dirty="0"/>
          </a:p>
        </p:txBody>
      </p:sp>
      <p:sp>
        <p:nvSpPr>
          <p:cNvPr id="17" name="Shape 14"/>
          <p:cNvSpPr/>
          <p:nvPr/>
        </p:nvSpPr>
        <p:spPr>
          <a:xfrm>
            <a:off x="1319093" y="6136124"/>
            <a:ext cx="771168" cy="30480"/>
          </a:xfrm>
          <a:prstGeom prst="roundRect">
            <a:avLst>
              <a:gd name="adj" fmla="val 108446"/>
            </a:avLst>
          </a:prstGeom>
          <a:solidFill>
            <a:srgbClr val="D8D4D4"/>
          </a:solidFill>
          <a:ln/>
        </p:spPr>
      </p:sp>
      <p:sp>
        <p:nvSpPr>
          <p:cNvPr id="18" name="Shape 15"/>
          <p:cNvSpPr/>
          <p:nvPr/>
        </p:nvSpPr>
        <p:spPr>
          <a:xfrm>
            <a:off x="853797" y="5903476"/>
            <a:ext cx="495776" cy="495776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9" name="Text 16"/>
          <p:cNvSpPr/>
          <p:nvPr/>
        </p:nvSpPr>
        <p:spPr>
          <a:xfrm>
            <a:off x="1002625" y="5986105"/>
            <a:ext cx="198001" cy="33051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03"/>
              </a:lnSpc>
              <a:buNone/>
            </a:pPr>
            <a:r>
              <a:rPr lang="en-US" sz="2603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2603" dirty="0"/>
          </a:p>
        </p:txBody>
      </p:sp>
      <p:sp>
        <p:nvSpPr>
          <p:cNvPr id="20" name="Text 17"/>
          <p:cNvSpPr/>
          <p:nvPr/>
        </p:nvSpPr>
        <p:spPr>
          <a:xfrm>
            <a:off x="2313623" y="5875853"/>
            <a:ext cx="2754511" cy="3443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1"/>
              </a:lnSpc>
              <a:buNone/>
            </a:pPr>
            <a:r>
              <a:rPr lang="en-US" sz="2169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Challenges</a:t>
            </a:r>
            <a:endParaRPr lang="en-US" sz="2169" dirty="0"/>
          </a:p>
        </p:txBody>
      </p:sp>
      <p:sp>
        <p:nvSpPr>
          <p:cNvPr id="21" name="Text 18"/>
          <p:cNvSpPr/>
          <p:nvPr/>
        </p:nvSpPr>
        <p:spPr>
          <a:xfrm>
            <a:off x="2313623" y="6352342"/>
            <a:ext cx="6059210" cy="70508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76"/>
              </a:lnSpc>
              <a:buNone/>
            </a:pPr>
            <a:r>
              <a:rPr lang="en-US" sz="1735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Remote work presents challenges in collaboration and development processes.</a:t>
            </a:r>
            <a:endParaRPr lang="en-US" sz="1735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324017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32401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91238" y="475178"/>
            <a:ext cx="4757618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Features of Gitpod</a:t>
            </a:r>
            <a:endParaRPr lang="en-US" sz="3402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238" y="1274445"/>
            <a:ext cx="431959" cy="4319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91238" y="1879163"/>
            <a:ext cx="2931319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Pre-configured Workspaces</a:t>
            </a:r>
            <a:endParaRPr lang="en-US" sz="1701" dirty="0"/>
          </a:p>
        </p:txBody>
      </p:sp>
      <p:sp>
        <p:nvSpPr>
          <p:cNvPr id="8" name="Text 4"/>
          <p:cNvSpPr/>
          <p:nvPr/>
        </p:nvSpPr>
        <p:spPr>
          <a:xfrm>
            <a:off x="6091238" y="2252663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Gitpod offers ready-to-use development environments.</a:t>
            </a:r>
            <a:endParaRPr lang="en-US" sz="1361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238" y="3047643"/>
            <a:ext cx="431959" cy="43195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091238" y="3652361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Git Integration</a:t>
            </a:r>
            <a:endParaRPr lang="en-US" sz="1701" dirty="0"/>
          </a:p>
        </p:txBody>
      </p:sp>
      <p:sp>
        <p:nvSpPr>
          <p:cNvPr id="11" name="Text 6"/>
          <p:cNvSpPr/>
          <p:nvPr/>
        </p:nvSpPr>
        <p:spPr>
          <a:xfrm>
            <a:off x="6091238" y="4025860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 integration with GitHub, GitLab, and Bitbucket.</a:t>
            </a:r>
            <a:endParaRPr lang="en-US" sz="1361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238" y="4820841"/>
            <a:ext cx="431959" cy="43195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091238" y="5425559"/>
            <a:ext cx="2325886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VS Code-based Editor</a:t>
            </a:r>
            <a:endParaRPr lang="en-US" sz="1701" dirty="0"/>
          </a:p>
        </p:txBody>
      </p:sp>
      <p:sp>
        <p:nvSpPr>
          <p:cNvPr id="14" name="Text 8"/>
          <p:cNvSpPr/>
          <p:nvPr/>
        </p:nvSpPr>
        <p:spPr>
          <a:xfrm>
            <a:off x="6091238" y="5799058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Familiar coding experience with VS Code in the browser.</a:t>
            </a:r>
            <a:endParaRPr lang="en-US" sz="1361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238" y="6594038"/>
            <a:ext cx="431959" cy="43195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091238" y="7198757"/>
            <a:ext cx="2991803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Docker-based Environments</a:t>
            </a:r>
            <a:endParaRPr lang="en-US" sz="1701" dirty="0"/>
          </a:p>
        </p:txBody>
      </p:sp>
      <p:sp>
        <p:nvSpPr>
          <p:cNvPr id="17" name="Text 10"/>
          <p:cNvSpPr/>
          <p:nvPr/>
        </p:nvSpPr>
        <p:spPr>
          <a:xfrm>
            <a:off x="6091238" y="7572256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Consistent and reproducible development environments.</a:t>
            </a:r>
            <a:endParaRPr lang="en-US" sz="1361" dirty="0"/>
          </a:p>
        </p:txBody>
      </p:sp>
      <p:pic>
        <p:nvPicPr>
          <p:cNvPr id="18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2400538"/>
            <a:ext cx="7941826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Benefits for Remote Teams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78916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Consistency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4421743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Gitpod ensures consistent development environments across the team.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378916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Quick Onboarding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4421743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New team members can start contributing quickly with pre-configured workspaces.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78916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Collaboration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4421743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Shared workspaces facilitate better collaboration among team members.</a:t>
            </a:r>
            <a:endParaRPr lang="en-US" sz="1944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59473" y="607933"/>
            <a:ext cx="7597854" cy="13806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36"/>
              </a:lnSpc>
              <a:buNone/>
            </a:pPr>
            <a:r>
              <a:rPr lang="en-US" sz="4349" b="1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Streamlined Workflow with Gitpod</a:t>
            </a:r>
            <a:endParaRPr lang="en-US" sz="4349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473" y="2319933"/>
            <a:ext cx="1104543" cy="176724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695367" y="2540794"/>
            <a:ext cx="2953345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8"/>
              </a:lnSpc>
              <a:buNone/>
            </a:pPr>
            <a:r>
              <a:rPr lang="en-US" sz="2174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Instant Project Spinup</a:t>
            </a:r>
            <a:endParaRPr lang="en-US" sz="2174" dirty="0"/>
          </a:p>
        </p:txBody>
      </p:sp>
      <p:sp>
        <p:nvSpPr>
          <p:cNvPr id="8" name="Text 4"/>
          <p:cNvSpPr/>
          <p:nvPr/>
        </p:nvSpPr>
        <p:spPr>
          <a:xfrm>
            <a:off x="7695367" y="3018353"/>
            <a:ext cx="6161961" cy="3533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83"/>
              </a:lnSpc>
              <a:buNone/>
            </a:pPr>
            <a:r>
              <a:rPr lang="en-US" sz="1739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Start working on projects immediately without setup time.</a:t>
            </a:r>
            <a:endParaRPr lang="en-US" sz="1739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473" y="4087178"/>
            <a:ext cx="1104543" cy="176724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695367" y="4308038"/>
            <a:ext cx="3394115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8"/>
              </a:lnSpc>
              <a:buNone/>
            </a:pPr>
            <a:r>
              <a:rPr lang="en-US" sz="2174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Automated Configuration</a:t>
            </a:r>
            <a:endParaRPr lang="en-US" sz="2174" dirty="0"/>
          </a:p>
        </p:txBody>
      </p:sp>
      <p:sp>
        <p:nvSpPr>
          <p:cNvPr id="11" name="Text 6"/>
          <p:cNvSpPr/>
          <p:nvPr/>
        </p:nvSpPr>
        <p:spPr>
          <a:xfrm>
            <a:off x="7695367" y="4785598"/>
            <a:ext cx="6161961" cy="706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83"/>
              </a:lnSpc>
              <a:buNone/>
            </a:pPr>
            <a:r>
              <a:rPr lang="en-US" sz="1739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Environment configuration is automated, reducing manual work.</a:t>
            </a:r>
            <a:endParaRPr lang="en-US" sz="1739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5854422"/>
            <a:ext cx="1104543" cy="176724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695367" y="6075283"/>
            <a:ext cx="2761298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8"/>
              </a:lnSpc>
              <a:buNone/>
            </a:pPr>
            <a:r>
              <a:rPr lang="en-US" sz="2174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Easy Sharing</a:t>
            </a:r>
            <a:endParaRPr lang="en-US" sz="2174" dirty="0"/>
          </a:p>
        </p:txBody>
      </p:sp>
      <p:sp>
        <p:nvSpPr>
          <p:cNvPr id="14" name="Text 8"/>
          <p:cNvSpPr/>
          <p:nvPr/>
        </p:nvSpPr>
        <p:spPr>
          <a:xfrm>
            <a:off x="7695367" y="6552843"/>
            <a:ext cx="6161961" cy="706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83"/>
              </a:lnSpc>
              <a:buNone/>
            </a:pPr>
            <a:r>
              <a:rPr lang="en-US" sz="1739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Share workspaces effortlessly for collaboration and code reviews.</a:t>
            </a:r>
            <a:endParaRPr lang="en-US" sz="1739" dirty="0"/>
          </a:p>
        </p:txBody>
      </p:sp>
      <p:pic>
        <p:nvPicPr>
          <p:cNvPr id="15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24707" y="919282"/>
            <a:ext cx="7667387" cy="13182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191"/>
              </a:lnSpc>
              <a:buNone/>
            </a:pPr>
            <a:r>
              <a:rPr lang="en-US" sz="4153" b="1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Best Practices for Remote Development</a:t>
            </a:r>
            <a:endParaRPr lang="en-US" sz="4153" dirty="0"/>
          </a:p>
        </p:txBody>
      </p:sp>
      <p:sp>
        <p:nvSpPr>
          <p:cNvPr id="6" name="Shape 3"/>
          <p:cNvSpPr/>
          <p:nvPr/>
        </p:nvSpPr>
        <p:spPr>
          <a:xfrm>
            <a:off x="6224707" y="2791182"/>
            <a:ext cx="474583" cy="474583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6406872" y="2870240"/>
            <a:ext cx="110133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92"/>
              </a:lnSpc>
              <a:buNone/>
            </a:pPr>
            <a:r>
              <a:rPr lang="en-US" sz="2492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</a:t>
            </a:r>
            <a:endParaRPr lang="en-US" sz="2492" dirty="0"/>
          </a:p>
        </p:txBody>
      </p:sp>
      <p:sp>
        <p:nvSpPr>
          <p:cNvPr id="8" name="Text 5"/>
          <p:cNvSpPr/>
          <p:nvPr/>
        </p:nvSpPr>
        <p:spPr>
          <a:xfrm>
            <a:off x="6910149" y="2791182"/>
            <a:ext cx="3467814" cy="3295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95"/>
              </a:lnSpc>
              <a:buNone/>
            </a:pPr>
            <a:r>
              <a:rPr lang="en-US" sz="2076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Customize Your Workspace</a:t>
            </a:r>
            <a:endParaRPr lang="en-US" sz="2076" dirty="0"/>
          </a:p>
        </p:txBody>
      </p:sp>
      <p:sp>
        <p:nvSpPr>
          <p:cNvPr id="9" name="Text 6"/>
          <p:cNvSpPr/>
          <p:nvPr/>
        </p:nvSpPr>
        <p:spPr>
          <a:xfrm>
            <a:off x="6910149" y="3247311"/>
            <a:ext cx="6981944" cy="3375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58"/>
              </a:lnSpc>
              <a:buNone/>
            </a:pPr>
            <a:r>
              <a:rPr lang="en-US" sz="1661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Tailor your Gitpod environment to your specific needs.</a:t>
            </a:r>
            <a:endParaRPr lang="en-US" sz="1661" dirty="0"/>
          </a:p>
        </p:txBody>
      </p:sp>
      <p:sp>
        <p:nvSpPr>
          <p:cNvPr id="10" name="Shape 7"/>
          <p:cNvSpPr/>
          <p:nvPr/>
        </p:nvSpPr>
        <p:spPr>
          <a:xfrm>
            <a:off x="6224707" y="4033004"/>
            <a:ext cx="474583" cy="474583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6370677" y="4112062"/>
            <a:ext cx="182642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92"/>
              </a:lnSpc>
              <a:buNone/>
            </a:pPr>
            <a:r>
              <a:rPr lang="en-US" sz="2492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2492" dirty="0"/>
          </a:p>
        </p:txBody>
      </p:sp>
      <p:sp>
        <p:nvSpPr>
          <p:cNvPr id="12" name="Text 9"/>
          <p:cNvSpPr/>
          <p:nvPr/>
        </p:nvSpPr>
        <p:spPr>
          <a:xfrm>
            <a:off x="6910149" y="4033004"/>
            <a:ext cx="2636758" cy="3295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95"/>
              </a:lnSpc>
              <a:buNone/>
            </a:pPr>
            <a:r>
              <a:rPr lang="en-US" sz="2076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 Snapshots</a:t>
            </a:r>
            <a:endParaRPr lang="en-US" sz="2076" dirty="0"/>
          </a:p>
        </p:txBody>
      </p:sp>
      <p:sp>
        <p:nvSpPr>
          <p:cNvPr id="13" name="Text 10"/>
          <p:cNvSpPr/>
          <p:nvPr/>
        </p:nvSpPr>
        <p:spPr>
          <a:xfrm>
            <a:off x="6910149" y="4489133"/>
            <a:ext cx="6981944" cy="3375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58"/>
              </a:lnSpc>
              <a:buNone/>
            </a:pPr>
            <a:r>
              <a:rPr lang="en-US" sz="1661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and utilize snapshots for quick environment restoration.</a:t>
            </a:r>
            <a:endParaRPr lang="en-US" sz="1661" dirty="0"/>
          </a:p>
        </p:txBody>
      </p:sp>
      <p:sp>
        <p:nvSpPr>
          <p:cNvPr id="14" name="Shape 11"/>
          <p:cNvSpPr/>
          <p:nvPr/>
        </p:nvSpPr>
        <p:spPr>
          <a:xfrm>
            <a:off x="6224707" y="5274826"/>
            <a:ext cx="474583" cy="474583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5" name="Text 12"/>
          <p:cNvSpPr/>
          <p:nvPr/>
        </p:nvSpPr>
        <p:spPr>
          <a:xfrm>
            <a:off x="6367224" y="5353883"/>
            <a:ext cx="189548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92"/>
              </a:lnSpc>
              <a:buNone/>
            </a:pPr>
            <a:r>
              <a:rPr lang="en-US" sz="2492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2492" dirty="0"/>
          </a:p>
        </p:txBody>
      </p:sp>
      <p:sp>
        <p:nvSpPr>
          <p:cNvPr id="16" name="Text 13"/>
          <p:cNvSpPr/>
          <p:nvPr/>
        </p:nvSpPr>
        <p:spPr>
          <a:xfrm>
            <a:off x="6910149" y="5274826"/>
            <a:ext cx="2636758" cy="3295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95"/>
              </a:lnSpc>
              <a:buNone/>
            </a:pPr>
            <a:r>
              <a:rPr lang="en-US" sz="2076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Leverage Prebuilds</a:t>
            </a:r>
            <a:endParaRPr lang="en-US" sz="2076" dirty="0"/>
          </a:p>
        </p:txBody>
      </p:sp>
      <p:sp>
        <p:nvSpPr>
          <p:cNvPr id="17" name="Text 14"/>
          <p:cNvSpPr/>
          <p:nvPr/>
        </p:nvSpPr>
        <p:spPr>
          <a:xfrm>
            <a:off x="6910149" y="5730954"/>
            <a:ext cx="6981944" cy="3375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58"/>
              </a:lnSpc>
              <a:buNone/>
            </a:pPr>
            <a:r>
              <a:rPr lang="en-US" sz="1661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prebuilds to reduce startup time for your projects.</a:t>
            </a:r>
            <a:endParaRPr lang="en-US" sz="1661" dirty="0"/>
          </a:p>
        </p:txBody>
      </p:sp>
      <p:sp>
        <p:nvSpPr>
          <p:cNvPr id="18" name="Shape 15"/>
          <p:cNvSpPr/>
          <p:nvPr/>
        </p:nvSpPr>
        <p:spPr>
          <a:xfrm>
            <a:off x="6224707" y="6516648"/>
            <a:ext cx="474583" cy="474583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9" name="Text 16"/>
          <p:cNvSpPr/>
          <p:nvPr/>
        </p:nvSpPr>
        <p:spPr>
          <a:xfrm>
            <a:off x="6361033" y="6595705"/>
            <a:ext cx="201930" cy="3164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92"/>
              </a:lnSpc>
              <a:buNone/>
            </a:pPr>
            <a:r>
              <a:rPr lang="en-US" sz="2492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4</a:t>
            </a:r>
            <a:endParaRPr lang="en-US" sz="2492" dirty="0"/>
          </a:p>
        </p:txBody>
      </p:sp>
      <p:sp>
        <p:nvSpPr>
          <p:cNvPr id="20" name="Text 17"/>
          <p:cNvSpPr/>
          <p:nvPr/>
        </p:nvSpPr>
        <p:spPr>
          <a:xfrm>
            <a:off x="6910149" y="6516648"/>
            <a:ext cx="2636758" cy="32956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95"/>
              </a:lnSpc>
              <a:buNone/>
            </a:pPr>
            <a:r>
              <a:rPr lang="en-US" sz="2076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Integrate with CI/CD</a:t>
            </a:r>
            <a:endParaRPr lang="en-US" sz="2076" dirty="0"/>
          </a:p>
        </p:txBody>
      </p:sp>
      <p:sp>
        <p:nvSpPr>
          <p:cNvPr id="21" name="Text 18"/>
          <p:cNvSpPr/>
          <p:nvPr/>
        </p:nvSpPr>
        <p:spPr>
          <a:xfrm>
            <a:off x="6910149" y="6972776"/>
            <a:ext cx="6981944" cy="33754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58"/>
              </a:lnSpc>
              <a:buNone/>
            </a:pPr>
            <a:r>
              <a:rPr lang="en-US" sz="1661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 Gitpod with your CI/CD pipelines for seamless development.</a:t>
            </a:r>
            <a:endParaRPr lang="en-US" sz="1661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0799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42248" y="3677126"/>
            <a:ext cx="10885408" cy="7519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921"/>
              </a:lnSpc>
              <a:buNone/>
            </a:pPr>
            <a:r>
              <a:rPr lang="en-US" sz="4737" b="1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Overcoming Remote Work Challenges</a:t>
            </a:r>
            <a:endParaRPr lang="en-US" sz="4737" dirty="0"/>
          </a:p>
        </p:txBody>
      </p:sp>
      <p:sp>
        <p:nvSpPr>
          <p:cNvPr id="6" name="Shape 3"/>
          <p:cNvSpPr/>
          <p:nvPr/>
        </p:nvSpPr>
        <p:spPr>
          <a:xfrm>
            <a:off x="842248" y="4790003"/>
            <a:ext cx="12945904" cy="2770346"/>
          </a:xfrm>
          <a:prstGeom prst="roundRect">
            <a:avLst>
              <a:gd name="adj" fmla="val 130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849868" y="4797623"/>
            <a:ext cx="12930664" cy="6887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1090493" y="4949547"/>
            <a:ext cx="5980271" cy="3849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2"/>
              </a:lnSpc>
              <a:buNone/>
            </a:pPr>
            <a:r>
              <a:rPr lang="en-US" sz="1895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Challenge</a:t>
            </a:r>
            <a:endParaRPr lang="en-US" sz="1895" dirty="0"/>
          </a:p>
        </p:txBody>
      </p:sp>
      <p:sp>
        <p:nvSpPr>
          <p:cNvPr id="9" name="Text 6"/>
          <p:cNvSpPr/>
          <p:nvPr/>
        </p:nvSpPr>
        <p:spPr>
          <a:xfrm>
            <a:off x="7559635" y="4949547"/>
            <a:ext cx="5980271" cy="3849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2"/>
              </a:lnSpc>
              <a:buNone/>
            </a:pPr>
            <a:r>
              <a:rPr lang="en-US" sz="1895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Gitpod Solution</a:t>
            </a:r>
            <a:endParaRPr lang="en-US" sz="1895" dirty="0"/>
          </a:p>
        </p:txBody>
      </p:sp>
      <p:sp>
        <p:nvSpPr>
          <p:cNvPr id="10" name="Shape 7"/>
          <p:cNvSpPr/>
          <p:nvPr/>
        </p:nvSpPr>
        <p:spPr>
          <a:xfrm>
            <a:off x="849868" y="5486400"/>
            <a:ext cx="12930664" cy="6887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090493" y="5638324"/>
            <a:ext cx="5980271" cy="3849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2"/>
              </a:lnSpc>
              <a:buNone/>
            </a:pPr>
            <a:r>
              <a:rPr lang="en-US" sz="1895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"It works on my machine"</a:t>
            </a:r>
            <a:endParaRPr lang="en-US" sz="1895" dirty="0"/>
          </a:p>
        </p:txBody>
      </p:sp>
      <p:sp>
        <p:nvSpPr>
          <p:cNvPr id="12" name="Text 9"/>
          <p:cNvSpPr/>
          <p:nvPr/>
        </p:nvSpPr>
        <p:spPr>
          <a:xfrm>
            <a:off x="7559635" y="5638324"/>
            <a:ext cx="5980271" cy="3849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2"/>
              </a:lnSpc>
              <a:buNone/>
            </a:pPr>
            <a:r>
              <a:rPr lang="en-US" sz="1895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Consistent environments</a:t>
            </a:r>
            <a:endParaRPr lang="en-US" sz="1895" dirty="0"/>
          </a:p>
        </p:txBody>
      </p:sp>
      <p:sp>
        <p:nvSpPr>
          <p:cNvPr id="13" name="Shape 10"/>
          <p:cNvSpPr/>
          <p:nvPr/>
        </p:nvSpPr>
        <p:spPr>
          <a:xfrm>
            <a:off x="849868" y="6175177"/>
            <a:ext cx="12930664" cy="68877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90493" y="6327100"/>
            <a:ext cx="5980271" cy="3849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2"/>
              </a:lnSpc>
              <a:buNone/>
            </a:pPr>
            <a:r>
              <a:rPr lang="en-US" sz="1895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Long setup times</a:t>
            </a:r>
            <a:endParaRPr lang="en-US" sz="1895" dirty="0"/>
          </a:p>
        </p:txBody>
      </p:sp>
      <p:sp>
        <p:nvSpPr>
          <p:cNvPr id="15" name="Text 12"/>
          <p:cNvSpPr/>
          <p:nvPr/>
        </p:nvSpPr>
        <p:spPr>
          <a:xfrm>
            <a:off x="7559635" y="6327100"/>
            <a:ext cx="5980271" cy="3849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2"/>
              </a:lnSpc>
              <a:buNone/>
            </a:pPr>
            <a:r>
              <a:rPr lang="en-US" sz="1895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Instant project spinup</a:t>
            </a:r>
            <a:endParaRPr lang="en-US" sz="1895" dirty="0"/>
          </a:p>
        </p:txBody>
      </p:sp>
      <p:sp>
        <p:nvSpPr>
          <p:cNvPr id="16" name="Shape 13"/>
          <p:cNvSpPr/>
          <p:nvPr/>
        </p:nvSpPr>
        <p:spPr>
          <a:xfrm>
            <a:off x="849868" y="6863953"/>
            <a:ext cx="12930664" cy="68877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1090493" y="7015877"/>
            <a:ext cx="5980271" cy="3849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2"/>
              </a:lnSpc>
              <a:buNone/>
            </a:pPr>
            <a:r>
              <a:rPr lang="en-US" sz="1895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Collaboration difficulties</a:t>
            </a:r>
            <a:endParaRPr lang="en-US" sz="1895" dirty="0"/>
          </a:p>
        </p:txBody>
      </p:sp>
      <p:sp>
        <p:nvSpPr>
          <p:cNvPr id="18" name="Text 15"/>
          <p:cNvSpPr/>
          <p:nvPr/>
        </p:nvSpPr>
        <p:spPr>
          <a:xfrm>
            <a:off x="7559635" y="7015877"/>
            <a:ext cx="5980271" cy="3849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2"/>
              </a:lnSpc>
              <a:buNone/>
            </a:pPr>
            <a:r>
              <a:rPr lang="en-US" sz="1895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Shared workspaces</a:t>
            </a:r>
            <a:endParaRPr lang="en-US" sz="1895" dirty="0"/>
          </a:p>
        </p:txBody>
      </p:sp>
      <p:pic>
        <p:nvPicPr>
          <p:cNvPr id="1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92215" y="818555"/>
            <a:ext cx="7532370" cy="14389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666"/>
              </a:lnSpc>
              <a:buNone/>
            </a:pPr>
            <a:r>
              <a:rPr lang="en-US" sz="4533" b="1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Future of Remote Development</a:t>
            </a:r>
            <a:endParaRPr lang="en-US" sz="4533" dirty="0"/>
          </a:p>
        </p:txBody>
      </p:sp>
      <p:sp>
        <p:nvSpPr>
          <p:cNvPr id="6" name="Shape 3"/>
          <p:cNvSpPr/>
          <p:nvPr/>
        </p:nvSpPr>
        <p:spPr>
          <a:xfrm>
            <a:off x="6622256" y="2602825"/>
            <a:ext cx="30480" cy="4808101"/>
          </a:xfrm>
          <a:prstGeom prst="roundRect">
            <a:avLst>
              <a:gd name="adj" fmla="val 113316"/>
            </a:avLst>
          </a:prstGeom>
          <a:solidFill>
            <a:srgbClr val="D8D4D4"/>
          </a:solidFill>
          <a:ln/>
        </p:spPr>
      </p:sp>
      <p:sp>
        <p:nvSpPr>
          <p:cNvPr id="7" name="Shape 4"/>
          <p:cNvSpPr/>
          <p:nvPr/>
        </p:nvSpPr>
        <p:spPr>
          <a:xfrm>
            <a:off x="6866037" y="3105507"/>
            <a:ext cx="805815" cy="30480"/>
          </a:xfrm>
          <a:prstGeom prst="roundRect">
            <a:avLst>
              <a:gd name="adj" fmla="val 113316"/>
            </a:avLst>
          </a:prstGeom>
          <a:solidFill>
            <a:srgbClr val="D8D4D4"/>
          </a:solidFill>
          <a:ln/>
        </p:spPr>
      </p:sp>
      <p:sp>
        <p:nvSpPr>
          <p:cNvPr id="8" name="Shape 5"/>
          <p:cNvSpPr/>
          <p:nvPr/>
        </p:nvSpPr>
        <p:spPr>
          <a:xfrm>
            <a:off x="6378476" y="2861786"/>
            <a:ext cx="518041" cy="518041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6577310" y="2948107"/>
            <a:ext cx="120253" cy="3454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20"/>
              </a:lnSpc>
              <a:buNone/>
            </a:pPr>
            <a:r>
              <a:rPr lang="en-US" sz="2720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</a:t>
            </a:r>
            <a:endParaRPr lang="en-US" sz="2720" dirty="0"/>
          </a:p>
        </p:txBody>
      </p:sp>
      <p:sp>
        <p:nvSpPr>
          <p:cNvPr id="10" name="Text 7"/>
          <p:cNvSpPr/>
          <p:nvPr/>
        </p:nvSpPr>
        <p:spPr>
          <a:xfrm>
            <a:off x="7903845" y="2832973"/>
            <a:ext cx="2878217" cy="3596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33"/>
              </a:lnSpc>
              <a:buNone/>
            </a:pPr>
            <a:r>
              <a:rPr lang="en-US" sz="2266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Cloud Adoption</a:t>
            </a:r>
            <a:endParaRPr lang="en-US" sz="2266" dirty="0"/>
          </a:p>
        </p:txBody>
      </p:sp>
      <p:sp>
        <p:nvSpPr>
          <p:cNvPr id="11" name="Text 8"/>
          <p:cNvSpPr/>
          <p:nvPr/>
        </p:nvSpPr>
        <p:spPr>
          <a:xfrm>
            <a:off x="7903845" y="3330773"/>
            <a:ext cx="5920740" cy="7367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901"/>
              </a:lnSpc>
              <a:buNone/>
            </a:pPr>
            <a:r>
              <a:rPr lang="en-US" sz="1813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Increased adoption of cloud development environments.</a:t>
            </a:r>
            <a:endParaRPr lang="en-US" sz="1813" dirty="0"/>
          </a:p>
        </p:txBody>
      </p:sp>
      <p:sp>
        <p:nvSpPr>
          <p:cNvPr id="12" name="Shape 9"/>
          <p:cNvSpPr/>
          <p:nvPr/>
        </p:nvSpPr>
        <p:spPr>
          <a:xfrm>
            <a:off x="6866037" y="5030510"/>
            <a:ext cx="805815" cy="30480"/>
          </a:xfrm>
          <a:prstGeom prst="roundRect">
            <a:avLst>
              <a:gd name="adj" fmla="val 113316"/>
            </a:avLst>
          </a:prstGeom>
          <a:solidFill>
            <a:srgbClr val="D8D4D4"/>
          </a:solidFill>
          <a:ln/>
        </p:spPr>
      </p:sp>
      <p:sp>
        <p:nvSpPr>
          <p:cNvPr id="13" name="Shape 10"/>
          <p:cNvSpPr/>
          <p:nvPr/>
        </p:nvSpPr>
        <p:spPr>
          <a:xfrm>
            <a:off x="6378476" y="4786789"/>
            <a:ext cx="518041" cy="518041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6537781" y="4873109"/>
            <a:ext cx="199311" cy="3454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20"/>
              </a:lnSpc>
              <a:buNone/>
            </a:pPr>
            <a:r>
              <a:rPr lang="en-US" sz="2720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2720" dirty="0"/>
          </a:p>
        </p:txBody>
      </p:sp>
      <p:sp>
        <p:nvSpPr>
          <p:cNvPr id="15" name="Text 12"/>
          <p:cNvSpPr/>
          <p:nvPr/>
        </p:nvSpPr>
        <p:spPr>
          <a:xfrm>
            <a:off x="7903845" y="4757976"/>
            <a:ext cx="2878217" cy="3596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33"/>
              </a:lnSpc>
              <a:buNone/>
            </a:pPr>
            <a:r>
              <a:rPr lang="en-US" sz="2266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Integration</a:t>
            </a:r>
            <a:endParaRPr lang="en-US" sz="2266" dirty="0"/>
          </a:p>
        </p:txBody>
      </p:sp>
      <p:sp>
        <p:nvSpPr>
          <p:cNvPr id="16" name="Text 13"/>
          <p:cNvSpPr/>
          <p:nvPr/>
        </p:nvSpPr>
        <p:spPr>
          <a:xfrm>
            <a:off x="7903845" y="5255776"/>
            <a:ext cx="5920740" cy="3683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01"/>
              </a:lnSpc>
              <a:buNone/>
            </a:pPr>
            <a:r>
              <a:rPr lang="en-US" sz="1813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Integration with AI-powered coding assistants.</a:t>
            </a:r>
            <a:endParaRPr lang="en-US" sz="1813" dirty="0"/>
          </a:p>
        </p:txBody>
      </p:sp>
      <p:sp>
        <p:nvSpPr>
          <p:cNvPr id="17" name="Shape 14"/>
          <p:cNvSpPr/>
          <p:nvPr/>
        </p:nvSpPr>
        <p:spPr>
          <a:xfrm>
            <a:off x="6866037" y="6587133"/>
            <a:ext cx="805815" cy="30480"/>
          </a:xfrm>
          <a:prstGeom prst="roundRect">
            <a:avLst>
              <a:gd name="adj" fmla="val 113316"/>
            </a:avLst>
          </a:prstGeom>
          <a:solidFill>
            <a:srgbClr val="D8D4D4"/>
          </a:solidFill>
          <a:ln/>
        </p:spPr>
      </p:sp>
      <p:sp>
        <p:nvSpPr>
          <p:cNvPr id="18" name="Shape 15"/>
          <p:cNvSpPr/>
          <p:nvPr/>
        </p:nvSpPr>
        <p:spPr>
          <a:xfrm>
            <a:off x="6378476" y="6343412"/>
            <a:ext cx="518041" cy="518041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9" name="Text 16"/>
          <p:cNvSpPr/>
          <p:nvPr/>
        </p:nvSpPr>
        <p:spPr>
          <a:xfrm>
            <a:off x="6533971" y="6429732"/>
            <a:ext cx="206931" cy="34540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20"/>
              </a:lnSpc>
              <a:buNone/>
            </a:pPr>
            <a:r>
              <a:rPr lang="en-US" sz="2720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2720" dirty="0"/>
          </a:p>
        </p:txBody>
      </p:sp>
      <p:sp>
        <p:nvSpPr>
          <p:cNvPr id="20" name="Text 17"/>
          <p:cNvSpPr/>
          <p:nvPr/>
        </p:nvSpPr>
        <p:spPr>
          <a:xfrm>
            <a:off x="7903845" y="6314599"/>
            <a:ext cx="2878217" cy="3596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33"/>
              </a:lnSpc>
              <a:buNone/>
            </a:pPr>
            <a:r>
              <a:rPr lang="en-US" sz="2266" b="1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Collaborative Tools</a:t>
            </a:r>
            <a:endParaRPr lang="en-US" sz="2266" dirty="0"/>
          </a:p>
        </p:txBody>
      </p:sp>
      <p:sp>
        <p:nvSpPr>
          <p:cNvPr id="21" name="Text 18"/>
          <p:cNvSpPr/>
          <p:nvPr/>
        </p:nvSpPr>
        <p:spPr>
          <a:xfrm>
            <a:off x="7903845" y="6812399"/>
            <a:ext cx="5920740" cy="3683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01"/>
              </a:lnSpc>
              <a:buNone/>
            </a:pPr>
            <a:r>
              <a:rPr lang="en-US" sz="1813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Evolution of tools for seamless team collaboration.</a:t>
            </a:r>
            <a:endParaRPr lang="en-US" sz="1813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2024-08-09T13:30:46Z</dcterms:created>
  <dcterms:modified xsi:type="dcterms:W3CDTF">2024-08-09T13:30:46Z</dcterms:modified>
</cp:coreProperties>
</file>